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3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29" autoAdjust="0"/>
  </p:normalViewPr>
  <p:slideViewPr>
    <p:cSldViewPr>
      <p:cViewPr>
        <p:scale>
          <a:sx n="90" d="100"/>
          <a:sy n="90" d="100"/>
        </p:scale>
        <p:origin x="-81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214DD-9B52-4FF6-A051-958ABE160015}" type="datetimeFigureOut">
              <a:rPr lang="tr-TR" smtClean="0"/>
              <a:t>06.09.2012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9342D6-F926-478D-BE8D-164F6D6E53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823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9342D6-F926-478D-BE8D-164F6D6E534B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9713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9342D6-F926-478D-BE8D-164F6D6E534B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31140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9342D6-F926-478D-BE8D-164F6D6E534B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0957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9342D6-F926-478D-BE8D-164F6D6E534B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9713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 anchor="t">
            <a:noAutofit/>
          </a:bodyPr>
          <a:lstStyle>
            <a:lvl1pPr>
              <a:defRPr sz="6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06.09.2012</a:t>
            </a:r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3E27E7-3091-4BC8-81F3-CB1D2076CC3D}" type="slidenum">
              <a:rPr lang="tr-TR" smtClean="0"/>
              <a:t>‹#›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smtClean="0"/>
              <a:t>signalsec.com &amp; mialkan.com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06.09.2012</a:t>
            </a: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signalsec.com &amp; mialkan.com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E27E7-3091-4BC8-81F3-CB1D2076CC3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06.09.2012</a:t>
            </a: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signalsec.com &amp; mialkan.com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E27E7-3091-4BC8-81F3-CB1D2076CC3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tr-TR" smtClean="0"/>
              <a:t>06.09.2012</a:t>
            </a:r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83E27E7-3091-4BC8-81F3-CB1D2076CC3D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signalsec.com &amp; mialkan.com</a:t>
            </a:r>
            <a:endParaRPr lang="tr-T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 anchor="t">
            <a:noAutofit/>
          </a:bodyPr>
          <a:lstStyle>
            <a:lvl1pPr algn="l">
              <a:defRPr sz="4800" b="1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06.09.2012</a:t>
            </a:r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3E27E7-3091-4BC8-81F3-CB1D2076CC3D}" type="slidenum">
              <a:rPr lang="tr-TR" smtClean="0"/>
              <a:t>‹#›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smtClean="0"/>
              <a:t>signalsec.com &amp; mialkan.com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06.09.2012</a:t>
            </a:r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3E27E7-3091-4BC8-81F3-CB1D2076CC3D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r>
              <a:rPr lang="tr-TR" smtClean="0"/>
              <a:t>signalsec.com &amp; mialkan.com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06.09.2012</a:t>
            </a:r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3E27E7-3091-4BC8-81F3-CB1D2076CC3D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r>
              <a:rPr lang="tr-TR" smtClean="0"/>
              <a:t>signalsec.com &amp; mialkan.com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1543"/>
            <a:ext cx="1828800" cy="365125"/>
          </a:xfrm>
        </p:spPr>
        <p:txBody>
          <a:bodyPr/>
          <a:lstStyle/>
          <a:p>
            <a:r>
              <a:rPr lang="tr-TR" smtClean="0"/>
              <a:t>06.09.2012</a:t>
            </a:r>
            <a:endParaRPr lang="tr-TR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3E27E7-3091-4BC8-81F3-CB1D2076CC3D}" type="slidenum">
              <a:rPr lang="tr-TR" smtClean="0"/>
              <a:t>‹#›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smtClean="0"/>
              <a:t>signalsec.com &amp; mialkan.com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06.09.2012</a:t>
            </a:r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signalsec.com &amp; mialkan.com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E27E7-3091-4BC8-81F3-CB1D2076CC3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 anchor="t">
            <a:normAutofit/>
          </a:bodyPr>
          <a:lstStyle>
            <a:lvl1pPr algn="l">
              <a:defRPr sz="18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06.09.2012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3E27E7-3091-4BC8-81F3-CB1D2076CC3D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r>
              <a:rPr lang="tr-TR" smtClean="0"/>
              <a:t>signalsec.com &amp; mialkan.com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 anchor="t">
            <a:normAutofit/>
          </a:bodyPr>
          <a:lstStyle>
            <a:lvl1pPr algn="l">
              <a:defRPr sz="1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06.09.2012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3E27E7-3091-4BC8-81F3-CB1D2076CC3D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r>
              <a:rPr lang="tr-TR" smtClean="0"/>
              <a:t>signalsec.com &amp; mialkan.com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1554480"/>
            <a:ext cx="2073348" cy="19794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1547036"/>
            <a:ext cx="4222308" cy="38862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9468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06.09.2012</a:t>
            </a: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848" y="6356350"/>
            <a:ext cx="510235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signalsec.com &amp; mialkan.com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752" y="6356350"/>
            <a:ext cx="113768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E27E7-3091-4BC8-81F3-CB1D2076CC3D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1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iA\Desktop\Sunum1\mialkan_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340768"/>
            <a:ext cx="37338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MiA\Desktop\Sunum1\SignalSec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12205"/>
            <a:ext cx="2714625" cy="809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966664" y="2269598"/>
            <a:ext cx="27146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info@signalsec.com</a:t>
            </a:r>
            <a:endParaRPr lang="tr-TR" sz="2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5364088" y="2269598"/>
            <a:ext cx="27146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iletisim@mialkan.com</a:t>
            </a:r>
            <a:endParaRPr lang="tr-TR" sz="2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971600" y="3717032"/>
            <a:ext cx="74782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 smtClean="0">
                <a:solidFill>
                  <a:schemeClr val="bg1">
                    <a:lumMod val="50000"/>
                  </a:schemeClr>
                </a:solidFill>
              </a:rPr>
              <a:t>JAVA TEMELLERİ GİRİŞ</a:t>
            </a:r>
            <a:endParaRPr lang="tr-TR" sz="4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Veri Yer Tutucus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>
                    <a:lumMod val="50000"/>
                  </a:schemeClr>
                </a:solidFill>
              </a:rPr>
              <a:t>06.09.2012</a:t>
            </a:r>
            <a:endParaRPr lang="tr-TR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3" name="Altbilgi Yer Tutucusu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>
                    <a:lumMod val="50000"/>
                  </a:schemeClr>
                </a:solidFill>
              </a:rPr>
              <a:t>signalsec.com &amp; mialkan.com</a:t>
            </a:r>
            <a:endParaRPr lang="tr-TR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3E27E7-3091-4BC8-81F3-CB1D2076CC3D}" type="slidenum">
              <a:rPr lang="tr-TR" b="1" smtClean="0">
                <a:solidFill>
                  <a:schemeClr val="bg1">
                    <a:lumMod val="50000"/>
                  </a:schemeClr>
                </a:solidFill>
              </a:rPr>
              <a:t>1</a:t>
            </a:fld>
            <a:endParaRPr lang="tr-TR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152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b="1" smtClean="0">
                <a:solidFill>
                  <a:schemeClr val="bg1">
                    <a:lumMod val="50000"/>
                  </a:schemeClr>
                </a:solidFill>
              </a:rPr>
              <a:t>06.09.2012</a:t>
            </a:r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b="1" smtClean="0">
                <a:solidFill>
                  <a:schemeClr val="bg1">
                    <a:lumMod val="50000"/>
                  </a:schemeClr>
                </a:solidFill>
              </a:rPr>
              <a:t>signalsec.com &amp; mialkan.com</a:t>
            </a:r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3E27E7-3091-4BC8-81F3-CB1D2076CC3D}" type="slidenum">
              <a:rPr lang="tr-TR" b="1" smtClean="0">
                <a:solidFill>
                  <a:schemeClr val="bg1">
                    <a:lumMod val="50000"/>
                  </a:schemeClr>
                </a:solidFill>
              </a:rPr>
              <a:t>10</a:t>
            </a:fld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395536" y="764704"/>
            <a:ext cx="828092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2800" b="1" dirty="0" smtClean="0">
                <a:solidFill>
                  <a:schemeClr val="bg1">
                    <a:lumMod val="50000"/>
                  </a:schemeClr>
                </a:solidFill>
              </a:rPr>
              <a:t>DEĞİŞKENLER</a:t>
            </a:r>
          </a:p>
          <a:p>
            <a:endParaRPr lang="tr-TR" sz="2800" b="1" dirty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tr-TR" sz="2400" b="1" dirty="0" smtClean="0">
                <a:solidFill>
                  <a:schemeClr val="bg1">
                    <a:lumMod val="50000"/>
                  </a:schemeClr>
                </a:solidFill>
              </a:rPr>
              <a:t>Değişkenler programdaki verileri tutmak ve göstermek için kullanılır.</a:t>
            </a:r>
          </a:p>
          <a:p>
            <a:pPr marL="342900" indent="-342900">
              <a:buFont typeface="Wingdings"/>
              <a:buChar char="Ø"/>
            </a:pPr>
            <a:endParaRPr lang="tr-TR" sz="2400" b="1" dirty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tr-TR" sz="2400" b="1" dirty="0" smtClean="0">
                <a:solidFill>
                  <a:schemeClr val="bg1">
                    <a:lumMod val="50000"/>
                  </a:schemeClr>
                </a:solidFill>
              </a:rPr>
              <a:t>Tutulacak veriye göre değişken türleri bulunmaktadır.</a:t>
            </a:r>
          </a:p>
          <a:p>
            <a:pPr marL="342900" indent="-342900">
              <a:buFont typeface="Wingdings"/>
              <a:buChar char="Ø"/>
            </a:pPr>
            <a:endParaRPr lang="tr-TR" sz="2400" b="1" dirty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tr-TR" sz="2400" b="1" dirty="0" smtClean="0">
                <a:solidFill>
                  <a:schemeClr val="bg1">
                    <a:lumMod val="50000"/>
                  </a:schemeClr>
                </a:solidFill>
              </a:rPr>
              <a:t>Değişkenler kullanılırken anlaşılır adlara sahip olmalıdırlar.</a:t>
            </a:r>
          </a:p>
          <a:p>
            <a:pPr marL="342900" indent="-342900">
              <a:buFont typeface="Wingdings"/>
              <a:buChar char="Ø"/>
            </a:pPr>
            <a:endParaRPr lang="tr-TR" sz="2400" b="1" dirty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tr-TR" sz="2400" b="1" dirty="0" smtClean="0">
                <a:solidFill>
                  <a:schemeClr val="bg1">
                    <a:lumMod val="50000"/>
                  </a:schemeClr>
                </a:solidFill>
              </a:rPr>
              <a:t>Bir </a:t>
            </a:r>
            <a:r>
              <a:rPr lang="tr-TR" sz="2400" b="1" dirty="0">
                <a:solidFill>
                  <a:schemeClr val="bg1">
                    <a:lumMod val="50000"/>
                  </a:schemeClr>
                </a:solidFill>
              </a:rPr>
              <a:t>değişken tanımlanmadan kullanılamaz. </a:t>
            </a:r>
          </a:p>
          <a:p>
            <a:endParaRPr lang="tr-TR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28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49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b="1" smtClean="0">
                <a:solidFill>
                  <a:schemeClr val="bg1">
                    <a:lumMod val="50000"/>
                  </a:schemeClr>
                </a:solidFill>
              </a:rPr>
              <a:t>06.09.2012</a:t>
            </a:r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b="1" smtClean="0">
                <a:solidFill>
                  <a:schemeClr val="bg1">
                    <a:lumMod val="50000"/>
                  </a:schemeClr>
                </a:solidFill>
              </a:rPr>
              <a:t>signalsec.com &amp; mialkan.com</a:t>
            </a:r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3E27E7-3091-4BC8-81F3-CB1D2076CC3D}" type="slidenum">
              <a:rPr lang="tr-TR" b="1" smtClean="0">
                <a:solidFill>
                  <a:schemeClr val="bg1">
                    <a:lumMod val="50000"/>
                  </a:schemeClr>
                </a:solidFill>
              </a:rPr>
              <a:t>11</a:t>
            </a:fld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395536" y="838448"/>
            <a:ext cx="828092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2800" b="1" dirty="0" smtClean="0">
                <a:solidFill>
                  <a:schemeClr val="bg1">
                    <a:lumMod val="50000"/>
                  </a:schemeClr>
                </a:solidFill>
              </a:rPr>
              <a:t>DEĞİŞKENLERİN TANIMLANMASI</a:t>
            </a:r>
          </a:p>
          <a:p>
            <a:endParaRPr lang="tr-TR" sz="28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2800" b="1" dirty="0" err="1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3200" b="1" dirty="0" err="1" smtClean="0"/>
              <a:t>degisken_turu</a:t>
            </a:r>
            <a:r>
              <a:rPr lang="tr-TR" sz="28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2800" b="1" dirty="0" err="1" smtClean="0">
                <a:solidFill>
                  <a:schemeClr val="bg1">
                    <a:lumMod val="50000"/>
                  </a:schemeClr>
                </a:solidFill>
              </a:rPr>
              <a:t>degisken_adi</a:t>
            </a:r>
            <a:r>
              <a:rPr lang="tr-TR" sz="2800" b="1" dirty="0" smtClean="0">
                <a:solidFill>
                  <a:schemeClr val="bg1">
                    <a:lumMod val="50000"/>
                  </a:schemeClr>
                </a:solidFill>
              </a:rPr>
              <a:t>;</a:t>
            </a:r>
          </a:p>
          <a:p>
            <a:endParaRPr lang="tr-TR" sz="28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2800" b="1" dirty="0" err="1" smtClean="0">
                <a:solidFill>
                  <a:schemeClr val="bg1">
                    <a:lumMod val="50000"/>
                  </a:schemeClr>
                </a:solidFill>
              </a:rPr>
              <a:t>int</a:t>
            </a:r>
            <a:r>
              <a:rPr lang="tr-TR" sz="2800" b="1" dirty="0" smtClean="0">
                <a:solidFill>
                  <a:schemeClr val="bg1">
                    <a:lumMod val="50000"/>
                  </a:schemeClr>
                </a:solidFill>
              </a:rPr>
              <a:t> yas, </a:t>
            </a:r>
            <a:r>
              <a:rPr lang="tr-TR" sz="2800" b="1" dirty="0" err="1" smtClean="0">
                <a:solidFill>
                  <a:schemeClr val="bg1">
                    <a:lumMod val="50000"/>
                  </a:schemeClr>
                </a:solidFill>
              </a:rPr>
              <a:t>sayi</a:t>
            </a:r>
            <a:r>
              <a:rPr lang="tr-TR" sz="2800" b="1" dirty="0" smtClean="0">
                <a:solidFill>
                  <a:schemeClr val="bg1">
                    <a:lumMod val="50000"/>
                  </a:schemeClr>
                </a:solidFill>
              </a:rPr>
              <a:t>;</a:t>
            </a:r>
          </a:p>
          <a:p>
            <a:endParaRPr lang="tr-TR" sz="28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2800" b="1" dirty="0" err="1">
                <a:solidFill>
                  <a:schemeClr val="bg1">
                    <a:lumMod val="50000"/>
                  </a:schemeClr>
                </a:solidFill>
              </a:rPr>
              <a:t>d</a:t>
            </a:r>
            <a:r>
              <a:rPr lang="tr-TR" sz="2800" b="1" dirty="0" err="1" smtClean="0">
                <a:solidFill>
                  <a:schemeClr val="bg1">
                    <a:lumMod val="50000"/>
                  </a:schemeClr>
                </a:solidFill>
              </a:rPr>
              <a:t>ouble</a:t>
            </a:r>
            <a:r>
              <a:rPr lang="tr-TR" sz="2800" b="1" dirty="0" smtClean="0">
                <a:solidFill>
                  <a:schemeClr val="bg1">
                    <a:lumMod val="50000"/>
                  </a:schemeClr>
                </a:solidFill>
              </a:rPr>
              <a:t> ortalama; </a:t>
            </a:r>
          </a:p>
          <a:p>
            <a:endParaRPr lang="tr-TR" sz="2800" b="1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49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b="1" smtClean="0">
                <a:solidFill>
                  <a:schemeClr val="bg1">
                    <a:lumMod val="50000"/>
                  </a:schemeClr>
                </a:solidFill>
              </a:rPr>
              <a:t>06.09.2012</a:t>
            </a:r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b="1" smtClean="0">
                <a:solidFill>
                  <a:schemeClr val="bg1">
                    <a:lumMod val="50000"/>
                  </a:schemeClr>
                </a:solidFill>
              </a:rPr>
              <a:t>signalsec.com &amp; mialkan.com</a:t>
            </a:r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3E27E7-3091-4BC8-81F3-CB1D2076CC3D}" type="slidenum">
              <a:rPr lang="tr-TR" b="1" smtClean="0">
                <a:solidFill>
                  <a:schemeClr val="bg1">
                    <a:lumMod val="50000"/>
                  </a:schemeClr>
                </a:solidFill>
              </a:rPr>
              <a:t>12</a:t>
            </a:fld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636305" y="620688"/>
            <a:ext cx="799288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chemeClr val="bg1">
                    <a:lumMod val="50000"/>
                  </a:schemeClr>
                </a:solidFill>
              </a:rPr>
              <a:t>DEĞİŞKEN TÜRLERİ</a:t>
            </a:r>
          </a:p>
          <a:p>
            <a:endParaRPr lang="tr-TR" sz="28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2000" b="1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6" name="Picture 2" descr="C:\Users\MiA\Desktop\Sunum1\Veri-Türleri2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84784"/>
            <a:ext cx="6984776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449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b="1" smtClean="0">
                <a:solidFill>
                  <a:schemeClr val="bg1">
                    <a:lumMod val="50000"/>
                  </a:schemeClr>
                </a:solidFill>
              </a:rPr>
              <a:t>06.09.2012</a:t>
            </a:r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b="1" smtClean="0">
                <a:solidFill>
                  <a:schemeClr val="bg1">
                    <a:lumMod val="50000"/>
                  </a:schemeClr>
                </a:solidFill>
              </a:rPr>
              <a:t>signalsec.com &amp; mialkan.com</a:t>
            </a:r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3E27E7-3091-4BC8-81F3-CB1D2076CC3D}" type="slidenum">
              <a:rPr lang="tr-TR" b="1" smtClean="0">
                <a:solidFill>
                  <a:schemeClr val="bg1">
                    <a:lumMod val="50000"/>
                  </a:schemeClr>
                </a:solidFill>
              </a:rPr>
              <a:t>13</a:t>
            </a:fld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636305" y="620688"/>
            <a:ext cx="79928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err="1" smtClean="0">
                <a:solidFill>
                  <a:schemeClr val="bg1">
                    <a:lumMod val="50000"/>
                  </a:schemeClr>
                </a:solidFill>
              </a:rPr>
              <a:t>public</a:t>
            </a:r>
            <a:r>
              <a:rPr lang="tr-TR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2400" b="1" dirty="0" err="1" smtClean="0">
                <a:solidFill>
                  <a:schemeClr val="bg1">
                    <a:lumMod val="50000"/>
                  </a:schemeClr>
                </a:solidFill>
              </a:rPr>
              <a:t>static</a:t>
            </a:r>
            <a:r>
              <a:rPr lang="tr-TR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2400" b="1" dirty="0" err="1" smtClean="0">
                <a:solidFill>
                  <a:schemeClr val="bg1">
                    <a:lumMod val="50000"/>
                  </a:schemeClr>
                </a:solidFill>
              </a:rPr>
              <a:t>void</a:t>
            </a:r>
            <a:r>
              <a:rPr lang="tr-TR" sz="2400" b="1" dirty="0" smtClean="0">
                <a:solidFill>
                  <a:schemeClr val="bg1">
                    <a:lumMod val="50000"/>
                  </a:schemeClr>
                </a:solidFill>
              </a:rPr>
              <a:t> main(</a:t>
            </a:r>
            <a:r>
              <a:rPr lang="tr-TR" sz="2400" b="1" dirty="0" err="1" smtClean="0">
                <a:solidFill>
                  <a:schemeClr val="bg1">
                    <a:lumMod val="50000"/>
                  </a:schemeClr>
                </a:solidFill>
              </a:rPr>
              <a:t>String</a:t>
            </a:r>
            <a:r>
              <a:rPr lang="tr-TR" sz="2400" b="1" dirty="0" smtClean="0">
                <a:solidFill>
                  <a:schemeClr val="bg1">
                    <a:lumMod val="50000"/>
                  </a:schemeClr>
                </a:solidFill>
              </a:rPr>
              <a:t> [] </a:t>
            </a:r>
            <a:r>
              <a:rPr lang="tr-TR" sz="2400" b="1" dirty="0" err="1" smtClean="0">
                <a:solidFill>
                  <a:schemeClr val="bg1">
                    <a:lumMod val="50000"/>
                  </a:schemeClr>
                </a:solidFill>
              </a:rPr>
              <a:t>args</a:t>
            </a:r>
            <a:r>
              <a:rPr lang="tr-TR" sz="2400" b="1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r>
              <a:rPr lang="tr-TR" sz="2400" b="1" dirty="0" smtClean="0">
                <a:solidFill>
                  <a:schemeClr val="bg1">
                    <a:lumMod val="50000"/>
                  </a:schemeClr>
                </a:solidFill>
              </a:rPr>
              <a:t>{</a:t>
            </a:r>
          </a:p>
          <a:p>
            <a:r>
              <a:rPr lang="tr-TR" sz="2400" b="1" dirty="0">
                <a:solidFill>
                  <a:schemeClr val="bg1">
                    <a:lumMod val="50000"/>
                  </a:schemeClr>
                </a:solidFill>
              </a:rPr>
              <a:t>	</a:t>
            </a:r>
            <a:r>
              <a:rPr lang="tr-TR" sz="2400" b="1" dirty="0" err="1" smtClean="0">
                <a:solidFill>
                  <a:schemeClr val="bg1">
                    <a:lumMod val="50000"/>
                  </a:schemeClr>
                </a:solidFill>
              </a:rPr>
              <a:t>int</a:t>
            </a:r>
            <a:r>
              <a:rPr lang="tr-TR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2400" b="1" dirty="0" err="1" smtClean="0">
                <a:solidFill>
                  <a:schemeClr val="bg1">
                    <a:lumMod val="50000"/>
                  </a:schemeClr>
                </a:solidFill>
              </a:rPr>
              <a:t>sayi</a:t>
            </a:r>
            <a:r>
              <a:rPr lang="tr-TR" sz="2400" b="1" dirty="0" smtClean="0">
                <a:solidFill>
                  <a:schemeClr val="bg1">
                    <a:lumMod val="50000"/>
                  </a:schemeClr>
                </a:solidFill>
              </a:rPr>
              <a:t>;</a:t>
            </a:r>
          </a:p>
          <a:p>
            <a:r>
              <a:rPr lang="tr-TR" sz="2400" b="1" dirty="0">
                <a:solidFill>
                  <a:schemeClr val="bg1">
                    <a:lumMod val="50000"/>
                  </a:schemeClr>
                </a:solidFill>
              </a:rPr>
              <a:t>	</a:t>
            </a:r>
            <a:r>
              <a:rPr lang="tr-TR" sz="2400" b="1" dirty="0" err="1" smtClean="0">
                <a:solidFill>
                  <a:schemeClr val="bg1">
                    <a:lumMod val="50000"/>
                  </a:schemeClr>
                </a:solidFill>
              </a:rPr>
              <a:t>int</a:t>
            </a:r>
            <a:r>
              <a:rPr lang="tr-TR" sz="2400" b="1" dirty="0" smtClean="0">
                <a:solidFill>
                  <a:schemeClr val="bg1">
                    <a:lumMod val="50000"/>
                  </a:schemeClr>
                </a:solidFill>
              </a:rPr>
              <a:t> sayi1 = 10;</a:t>
            </a:r>
          </a:p>
          <a:p>
            <a:r>
              <a:rPr lang="tr-TR" sz="2400" b="1" dirty="0">
                <a:solidFill>
                  <a:schemeClr val="bg1">
                    <a:lumMod val="50000"/>
                  </a:schemeClr>
                </a:solidFill>
              </a:rPr>
              <a:t>	</a:t>
            </a:r>
            <a:r>
              <a:rPr lang="tr-TR" sz="2400" b="1" dirty="0" err="1" smtClean="0">
                <a:solidFill>
                  <a:schemeClr val="bg1">
                    <a:lumMod val="50000"/>
                  </a:schemeClr>
                </a:solidFill>
              </a:rPr>
              <a:t>sayi</a:t>
            </a:r>
            <a:r>
              <a:rPr lang="tr-TR" sz="2400" b="1" dirty="0" smtClean="0">
                <a:solidFill>
                  <a:schemeClr val="bg1">
                    <a:lumMod val="50000"/>
                  </a:schemeClr>
                </a:solidFill>
              </a:rPr>
              <a:t> = 15;</a:t>
            </a:r>
          </a:p>
          <a:p>
            <a:endParaRPr lang="tr-TR" sz="24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2400" b="1" dirty="0" smtClean="0">
                <a:solidFill>
                  <a:schemeClr val="bg1">
                    <a:lumMod val="50000"/>
                  </a:schemeClr>
                </a:solidFill>
              </a:rPr>
              <a:t>	</a:t>
            </a:r>
            <a:r>
              <a:rPr lang="tr-TR" sz="2400" b="1" dirty="0" err="1" smtClean="0">
                <a:solidFill>
                  <a:schemeClr val="bg1">
                    <a:lumMod val="50000"/>
                  </a:schemeClr>
                </a:solidFill>
              </a:rPr>
              <a:t>System.out.print</a:t>
            </a:r>
            <a:r>
              <a:rPr lang="tr-TR" sz="2400" b="1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tr-TR" sz="2400" b="1" dirty="0" err="1" smtClean="0">
                <a:solidFill>
                  <a:schemeClr val="bg1">
                    <a:lumMod val="50000"/>
                  </a:schemeClr>
                </a:solidFill>
              </a:rPr>
              <a:t>sayi</a:t>
            </a:r>
            <a:r>
              <a:rPr lang="tr-TR" sz="2400" b="1" dirty="0" smtClean="0">
                <a:solidFill>
                  <a:schemeClr val="bg1">
                    <a:lumMod val="50000"/>
                  </a:schemeClr>
                </a:solidFill>
              </a:rPr>
              <a:t>);</a:t>
            </a:r>
          </a:p>
          <a:p>
            <a:r>
              <a:rPr lang="tr-TR" sz="2400" b="1" dirty="0">
                <a:solidFill>
                  <a:schemeClr val="bg1">
                    <a:lumMod val="50000"/>
                  </a:schemeClr>
                </a:solidFill>
              </a:rPr>
              <a:t>	</a:t>
            </a:r>
            <a:r>
              <a:rPr lang="tr-TR" sz="2400" b="1" dirty="0" err="1" smtClean="0">
                <a:solidFill>
                  <a:schemeClr val="bg1">
                    <a:lumMod val="50000"/>
                  </a:schemeClr>
                </a:solidFill>
              </a:rPr>
              <a:t>System.out.print</a:t>
            </a:r>
            <a:r>
              <a:rPr lang="tr-TR" sz="2400" b="1" dirty="0" smtClean="0">
                <a:solidFill>
                  <a:schemeClr val="bg1">
                    <a:lumMod val="50000"/>
                  </a:schemeClr>
                </a:solidFill>
              </a:rPr>
              <a:t>(sayi1);</a:t>
            </a:r>
          </a:p>
          <a:p>
            <a:endParaRPr lang="tr-TR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2400" b="1" dirty="0">
                <a:solidFill>
                  <a:schemeClr val="bg1">
                    <a:lumMod val="50000"/>
                  </a:schemeClr>
                </a:solidFill>
              </a:rPr>
              <a:t>}</a:t>
            </a:r>
            <a:r>
              <a:rPr lang="tr-TR" sz="24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9" name="Metin kutusu 8"/>
          <p:cNvSpPr txBox="1"/>
          <p:nvPr/>
        </p:nvSpPr>
        <p:spPr>
          <a:xfrm>
            <a:off x="636305" y="5127575"/>
            <a:ext cx="7992888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2400" b="1" dirty="0" smtClean="0">
                <a:solidFill>
                  <a:schemeClr val="bg1"/>
                </a:solidFill>
              </a:rPr>
              <a:t>1510</a:t>
            </a:r>
          </a:p>
          <a:p>
            <a:endParaRPr lang="tr-TR" sz="2400" b="1" dirty="0">
              <a:solidFill>
                <a:schemeClr val="bg1"/>
              </a:solidFill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636305" y="4509120"/>
            <a:ext cx="7992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chemeClr val="bg1">
                    <a:lumMod val="50000"/>
                  </a:schemeClr>
                </a:solidFill>
              </a:rPr>
              <a:t>Çıktı :</a:t>
            </a:r>
            <a:endParaRPr lang="tr-TR" sz="28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49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b="1" smtClean="0">
                <a:solidFill>
                  <a:schemeClr val="bg1">
                    <a:lumMod val="50000"/>
                  </a:schemeClr>
                </a:solidFill>
              </a:rPr>
              <a:t>06.09.2012</a:t>
            </a:r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b="1" smtClean="0">
                <a:solidFill>
                  <a:schemeClr val="bg1">
                    <a:lumMod val="50000"/>
                  </a:schemeClr>
                </a:solidFill>
              </a:rPr>
              <a:t>signalsec.com &amp; mialkan.com</a:t>
            </a:r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3E27E7-3091-4BC8-81F3-CB1D2076CC3D}" type="slidenum">
              <a:rPr lang="tr-TR" b="1" smtClean="0">
                <a:solidFill>
                  <a:schemeClr val="bg1">
                    <a:lumMod val="50000"/>
                  </a:schemeClr>
                </a:solidFill>
              </a:rPr>
              <a:t>14</a:t>
            </a:fld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395536" y="476671"/>
            <a:ext cx="828092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i="1" dirty="0" err="1" smtClean="0">
                <a:solidFill>
                  <a:schemeClr val="bg1"/>
                </a:solidFill>
              </a:rPr>
              <a:t>byte</a:t>
            </a:r>
            <a:r>
              <a:rPr lang="tr-TR" sz="2800" dirty="0">
                <a:solidFill>
                  <a:schemeClr val="bg1"/>
                </a:solidFill>
              </a:rPr>
              <a:t>: 8 bitlik işaretli tam sayı veri türüdür. 8 bit hafızada 1 baytlık yer tutmaktadır. </a:t>
            </a:r>
            <a:r>
              <a:rPr lang="tr-TR" sz="2800" b="1" i="1" dirty="0" err="1">
                <a:solidFill>
                  <a:schemeClr val="bg1"/>
                </a:solidFill>
              </a:rPr>
              <a:t>byte</a:t>
            </a:r>
            <a:r>
              <a:rPr lang="tr-TR" sz="2800" i="1" dirty="0">
                <a:solidFill>
                  <a:schemeClr val="bg1"/>
                </a:solidFill>
              </a:rPr>
              <a:t> </a:t>
            </a:r>
            <a:r>
              <a:rPr lang="tr-TR" sz="2800" dirty="0" err="1">
                <a:solidFill>
                  <a:schemeClr val="bg1"/>
                </a:solidFill>
              </a:rPr>
              <a:t>makismum</a:t>
            </a:r>
            <a:r>
              <a:rPr lang="tr-TR" sz="2800" dirty="0">
                <a:solidFill>
                  <a:schemeClr val="bg1"/>
                </a:solidFill>
              </a:rPr>
              <a:t> 127 minimum -128 değerini alır. 8 bit olmasının sebebi hafızada iki tabanında tutulmasıdır. Yani 0000 0000 olacak şekilde </a:t>
            </a:r>
            <a:r>
              <a:rPr lang="tr-TR" sz="2800" dirty="0" err="1">
                <a:solidFill>
                  <a:schemeClr val="bg1"/>
                </a:solidFill>
              </a:rPr>
              <a:t>byte</a:t>
            </a:r>
            <a:r>
              <a:rPr lang="tr-TR" sz="2800" dirty="0">
                <a:solidFill>
                  <a:schemeClr val="bg1"/>
                </a:solidFill>
              </a:rPr>
              <a:t> verisi hafızada tutuluyor. Buradaki her bir basamak bir biti ifade ediyor. 1000 0000 = -128 ve 0111 1111 = 127 </a:t>
            </a:r>
            <a:r>
              <a:rPr lang="tr-TR" sz="2800" dirty="0" err="1">
                <a:solidFill>
                  <a:schemeClr val="bg1"/>
                </a:solidFill>
              </a:rPr>
              <a:t>dir</a:t>
            </a:r>
            <a:r>
              <a:rPr lang="tr-TR" sz="2800" dirty="0" smtClean="0">
                <a:solidFill>
                  <a:schemeClr val="bg1"/>
                </a:solidFill>
              </a:rPr>
              <a:t>.</a:t>
            </a:r>
          </a:p>
          <a:p>
            <a:endParaRPr lang="tr-TR" sz="2800" dirty="0">
              <a:solidFill>
                <a:schemeClr val="bg1"/>
              </a:solidFill>
            </a:endParaRPr>
          </a:p>
          <a:p>
            <a:r>
              <a:rPr lang="tr-TR" sz="2800" b="1" i="1" dirty="0" err="1">
                <a:solidFill>
                  <a:schemeClr val="bg1"/>
                </a:solidFill>
              </a:rPr>
              <a:t>short</a:t>
            </a:r>
            <a:r>
              <a:rPr lang="tr-TR" sz="2800" dirty="0">
                <a:solidFill>
                  <a:schemeClr val="bg1"/>
                </a:solidFill>
              </a:rPr>
              <a:t>: </a:t>
            </a:r>
            <a:r>
              <a:rPr lang="tr-TR" sz="2800" dirty="0" smtClean="0">
                <a:solidFill>
                  <a:schemeClr val="bg1"/>
                </a:solidFill>
              </a:rPr>
              <a:t>minimum </a:t>
            </a:r>
            <a:r>
              <a:rPr lang="tr-TR" sz="2800" dirty="0">
                <a:solidFill>
                  <a:schemeClr val="bg1"/>
                </a:solidFill>
              </a:rPr>
              <a:t>-32,768 - maksimum 32,767  değerini alır. </a:t>
            </a:r>
            <a:r>
              <a:rPr lang="tr-TR" sz="2800" b="1" i="1" dirty="0" err="1" smtClean="0">
                <a:solidFill>
                  <a:schemeClr val="bg1"/>
                </a:solidFill>
              </a:rPr>
              <a:t>int</a:t>
            </a:r>
            <a:r>
              <a:rPr lang="tr-TR" sz="2800" dirty="0">
                <a:solidFill>
                  <a:schemeClr val="bg1"/>
                </a:solidFill>
              </a:rPr>
              <a:t>: 32 bitlik işaretli tam sayı veri türüdür. </a:t>
            </a:r>
            <a:r>
              <a:rPr lang="tr-TR" sz="2800" b="1" i="1" dirty="0" err="1">
                <a:solidFill>
                  <a:schemeClr val="bg1"/>
                </a:solidFill>
              </a:rPr>
              <a:t>int</a:t>
            </a:r>
            <a:r>
              <a:rPr lang="tr-TR" sz="2800" i="1" dirty="0">
                <a:solidFill>
                  <a:schemeClr val="bg1"/>
                </a:solidFill>
              </a:rPr>
              <a:t> </a:t>
            </a:r>
            <a:r>
              <a:rPr lang="tr-TR" sz="2800" dirty="0">
                <a:solidFill>
                  <a:schemeClr val="bg1"/>
                </a:solidFill>
              </a:rPr>
              <a:t>minimum -2,147,483,648 - maksimum 2,147,483,647 değerini alır. Hafızada 4 baytlık yer tutar</a:t>
            </a:r>
            <a:r>
              <a:rPr lang="tr-TR" sz="2800" dirty="0" smtClean="0">
                <a:solidFill>
                  <a:schemeClr val="bg1"/>
                </a:solidFill>
              </a:rPr>
              <a:t>.</a:t>
            </a:r>
          </a:p>
          <a:p>
            <a:endParaRPr lang="tr-TR" sz="2800" dirty="0">
              <a:solidFill>
                <a:schemeClr val="bg1"/>
              </a:solidFill>
            </a:endParaRPr>
          </a:p>
          <a:p>
            <a:endParaRPr lang="tr-TR" sz="28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97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b="1" smtClean="0">
                <a:solidFill>
                  <a:schemeClr val="bg1">
                    <a:lumMod val="50000"/>
                  </a:schemeClr>
                </a:solidFill>
              </a:rPr>
              <a:t>06.09.2012</a:t>
            </a:r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b="1" smtClean="0">
                <a:solidFill>
                  <a:schemeClr val="bg1">
                    <a:lumMod val="50000"/>
                  </a:schemeClr>
                </a:solidFill>
              </a:rPr>
              <a:t>signalsec.com &amp; mialkan.com</a:t>
            </a:r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3E27E7-3091-4BC8-81F3-CB1D2076CC3D}" type="slidenum">
              <a:rPr lang="tr-TR" b="1" smtClean="0">
                <a:solidFill>
                  <a:schemeClr val="bg1">
                    <a:lumMod val="50000"/>
                  </a:schemeClr>
                </a:solidFill>
              </a:rPr>
              <a:t>15</a:t>
            </a:fld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395536" y="476672"/>
            <a:ext cx="828092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i="1" dirty="0" err="1">
                <a:solidFill>
                  <a:schemeClr val="bg1">
                    <a:lumMod val="50000"/>
                  </a:schemeClr>
                </a:solidFill>
              </a:rPr>
              <a:t>long</a:t>
            </a:r>
            <a:r>
              <a:rPr lang="tr-TR" sz="3200" dirty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3200" dirty="0" smtClean="0">
                <a:solidFill>
                  <a:schemeClr val="bg1">
                    <a:lumMod val="50000"/>
                  </a:schemeClr>
                </a:solidFill>
              </a:rPr>
              <a:t>minimum </a:t>
            </a:r>
            <a:r>
              <a:rPr lang="tr-TR" sz="3200" dirty="0">
                <a:solidFill>
                  <a:schemeClr val="bg1">
                    <a:lumMod val="50000"/>
                  </a:schemeClr>
                </a:solidFill>
              </a:rPr>
              <a:t>-9,223,372,036,854,775,808 - maksimum 9,223,372,036,854,775,807 değerini alır. </a:t>
            </a:r>
            <a:endParaRPr lang="tr-TR" sz="32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3200" b="1" i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3200" b="1" i="1" dirty="0" err="1" smtClean="0">
                <a:solidFill>
                  <a:schemeClr val="bg1">
                    <a:lumMod val="50000"/>
                  </a:schemeClr>
                </a:solidFill>
              </a:rPr>
              <a:t>float</a:t>
            </a:r>
            <a:r>
              <a:rPr lang="tr-TR" sz="3200" dirty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3200" dirty="0" smtClean="0">
                <a:solidFill>
                  <a:schemeClr val="bg1">
                    <a:lumMod val="50000"/>
                  </a:schemeClr>
                </a:solidFill>
              </a:rPr>
              <a:t> Virgülden </a:t>
            </a:r>
            <a:r>
              <a:rPr lang="tr-TR" sz="3200" dirty="0">
                <a:solidFill>
                  <a:schemeClr val="bg1">
                    <a:lumMod val="50000"/>
                  </a:schemeClr>
                </a:solidFill>
              </a:rPr>
              <a:t>sonra 7 basamaklık bir hassasiyeti </a:t>
            </a:r>
            <a:r>
              <a:rPr lang="tr-TR" sz="3200" dirty="0" smtClean="0">
                <a:solidFill>
                  <a:schemeClr val="bg1">
                    <a:lumMod val="50000"/>
                  </a:schemeClr>
                </a:solidFill>
              </a:rPr>
              <a:t>vardır. </a:t>
            </a:r>
          </a:p>
          <a:p>
            <a:endParaRPr lang="tr-TR" sz="3200" b="1" i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3200" b="1" i="1" dirty="0" err="1" smtClean="0">
                <a:solidFill>
                  <a:schemeClr val="bg1">
                    <a:lumMod val="50000"/>
                  </a:schemeClr>
                </a:solidFill>
              </a:rPr>
              <a:t>double</a:t>
            </a:r>
            <a:r>
              <a:rPr lang="tr-TR" sz="3200" dirty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3200" dirty="0" smtClean="0">
                <a:solidFill>
                  <a:schemeClr val="bg1">
                    <a:lumMod val="50000"/>
                  </a:schemeClr>
                </a:solidFill>
              </a:rPr>
              <a:t>Virgülden </a:t>
            </a:r>
            <a:r>
              <a:rPr lang="tr-TR" sz="3200" dirty="0">
                <a:solidFill>
                  <a:schemeClr val="bg1">
                    <a:lumMod val="50000"/>
                  </a:schemeClr>
                </a:solidFill>
              </a:rPr>
              <a:t>sonra 15-16 basamaklık bir hassasiyeti vardır. </a:t>
            </a:r>
            <a:endParaRPr lang="tr-TR" sz="32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3200" b="1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97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b="1" smtClean="0">
                <a:solidFill>
                  <a:schemeClr val="bg1">
                    <a:lumMod val="50000"/>
                  </a:schemeClr>
                </a:solidFill>
              </a:rPr>
              <a:t>06.09.2012</a:t>
            </a:r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b="1" smtClean="0">
                <a:solidFill>
                  <a:schemeClr val="bg1">
                    <a:lumMod val="50000"/>
                  </a:schemeClr>
                </a:solidFill>
              </a:rPr>
              <a:t>signalsec.com &amp; mialkan.com</a:t>
            </a:r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3E27E7-3091-4BC8-81F3-CB1D2076CC3D}" type="slidenum">
              <a:rPr lang="tr-TR" b="1" smtClean="0">
                <a:solidFill>
                  <a:schemeClr val="bg1">
                    <a:lumMod val="50000"/>
                  </a:schemeClr>
                </a:solidFill>
              </a:rPr>
              <a:t>16</a:t>
            </a:fld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395536" y="838448"/>
            <a:ext cx="82809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i="1" dirty="0" err="1">
                <a:solidFill>
                  <a:schemeClr val="bg1">
                    <a:lumMod val="50000"/>
                  </a:schemeClr>
                </a:solidFill>
              </a:rPr>
              <a:t>char</a:t>
            </a:r>
            <a:r>
              <a:rPr lang="tr-TR" sz="2800" dirty="0">
                <a:solidFill>
                  <a:schemeClr val="bg1">
                    <a:lumMod val="50000"/>
                  </a:schemeClr>
                </a:solidFill>
              </a:rPr>
              <a:t>: 16 bitlik Unicode karakter veri türüdür. Hafızada 2 baytlık yer tutar. Klavyedeki bütün karakterleri tutabilir. Ama her bir </a:t>
            </a:r>
            <a:r>
              <a:rPr lang="tr-TR" sz="2800" dirty="0" err="1">
                <a:solidFill>
                  <a:schemeClr val="bg1">
                    <a:lumMod val="50000"/>
                  </a:schemeClr>
                </a:solidFill>
              </a:rPr>
              <a:t>char</a:t>
            </a:r>
            <a:r>
              <a:rPr lang="tr-TR" sz="2800" dirty="0">
                <a:solidFill>
                  <a:schemeClr val="bg1">
                    <a:lumMod val="50000"/>
                  </a:schemeClr>
                </a:solidFill>
              </a:rPr>
              <a:t> değişkeni sadece bir karakter tutabilmektedir</a:t>
            </a:r>
            <a:r>
              <a:rPr lang="tr-TR" sz="28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endParaRPr lang="tr-TR" sz="2800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28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2800" b="1" i="1" dirty="0" err="1">
                <a:solidFill>
                  <a:schemeClr val="bg1">
                    <a:lumMod val="50000"/>
                  </a:schemeClr>
                </a:solidFill>
              </a:rPr>
              <a:t>boolean</a:t>
            </a:r>
            <a:r>
              <a:rPr lang="tr-TR" sz="2800" dirty="0">
                <a:solidFill>
                  <a:schemeClr val="bg1">
                    <a:lumMod val="50000"/>
                  </a:schemeClr>
                </a:solidFill>
              </a:rPr>
              <a:t>: sadece </a:t>
            </a:r>
            <a:r>
              <a:rPr lang="tr-TR" sz="2800" i="1" dirty="0" err="1">
                <a:solidFill>
                  <a:schemeClr val="bg1">
                    <a:lumMod val="50000"/>
                  </a:schemeClr>
                </a:solidFill>
              </a:rPr>
              <a:t>true</a:t>
            </a:r>
            <a:r>
              <a:rPr lang="tr-TR" sz="2800" dirty="0">
                <a:solidFill>
                  <a:schemeClr val="bg1">
                    <a:lumMod val="50000"/>
                  </a:schemeClr>
                </a:solidFill>
              </a:rPr>
              <a:t> ve </a:t>
            </a:r>
            <a:r>
              <a:rPr lang="tr-TR" sz="2800" i="1" dirty="0" err="1">
                <a:solidFill>
                  <a:schemeClr val="bg1">
                    <a:lumMod val="50000"/>
                  </a:schemeClr>
                </a:solidFill>
              </a:rPr>
              <a:t>false</a:t>
            </a:r>
            <a:r>
              <a:rPr lang="tr-TR" sz="2800" dirty="0">
                <a:solidFill>
                  <a:schemeClr val="bg1">
                    <a:lumMod val="50000"/>
                  </a:schemeClr>
                </a:solidFill>
              </a:rPr>
              <a:t> değerlerini tutan veri türüdür. Hafızada 1 bitlik yer tutar. </a:t>
            </a:r>
            <a:r>
              <a:rPr lang="tr-TR" sz="2800" dirty="0" err="1">
                <a:solidFill>
                  <a:schemeClr val="bg1">
                    <a:lumMod val="50000"/>
                  </a:schemeClr>
                </a:solidFill>
              </a:rPr>
              <a:t>false</a:t>
            </a:r>
            <a:r>
              <a:rPr lang="tr-TR" sz="2800" dirty="0">
                <a:solidFill>
                  <a:schemeClr val="bg1">
                    <a:lumMod val="50000"/>
                  </a:schemeClr>
                </a:solidFill>
              </a:rPr>
              <a:t> için sıfır 0, </a:t>
            </a:r>
            <a:r>
              <a:rPr lang="tr-TR" sz="2800" dirty="0" err="1">
                <a:solidFill>
                  <a:schemeClr val="bg1">
                    <a:lumMod val="50000"/>
                  </a:schemeClr>
                </a:solidFill>
              </a:rPr>
              <a:t>true</a:t>
            </a:r>
            <a:r>
              <a:rPr lang="tr-TR" sz="2800" dirty="0">
                <a:solidFill>
                  <a:schemeClr val="bg1">
                    <a:lumMod val="50000"/>
                  </a:schemeClr>
                </a:solidFill>
              </a:rPr>
              <a:t> için  1 değeri vardır.</a:t>
            </a:r>
          </a:p>
        </p:txBody>
      </p:sp>
    </p:spTree>
    <p:extLst>
      <p:ext uri="{BB962C8B-B14F-4D97-AF65-F5344CB8AC3E}">
        <p14:creationId xmlns:p14="http://schemas.microsoft.com/office/powerpoint/2010/main" val="349497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iA\Desktop\Sunum1\mialkan_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996952"/>
            <a:ext cx="37338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MiA\Desktop\Sunum1\SignalSec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068389"/>
            <a:ext cx="3312368" cy="809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966664" y="3925782"/>
            <a:ext cx="3317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solidFill>
                  <a:schemeClr val="bg1">
                    <a:lumMod val="50000"/>
                  </a:schemeClr>
                </a:solidFill>
              </a:rPr>
              <a:t>info@signalsec.com</a:t>
            </a:r>
            <a:endParaRPr lang="tr-TR" sz="2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4716016" y="3925782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solidFill>
                  <a:schemeClr val="bg1">
                    <a:lumMod val="50000"/>
                  </a:schemeClr>
                </a:solidFill>
              </a:rPr>
              <a:t>iletisim@mialkan.com</a:t>
            </a:r>
            <a:endParaRPr lang="tr-TR" sz="2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827584" y="1273202"/>
            <a:ext cx="74782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 smtClean="0">
                <a:solidFill>
                  <a:schemeClr val="bg1">
                    <a:lumMod val="50000"/>
                  </a:schemeClr>
                </a:solidFill>
              </a:rPr>
              <a:t>Soru ve Görüşleriniz için</a:t>
            </a:r>
            <a:endParaRPr lang="tr-TR" sz="4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Veri Yer Tutucus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>
                    <a:lumMod val="50000"/>
                  </a:schemeClr>
                </a:solidFill>
              </a:rPr>
              <a:t>06.09.2012</a:t>
            </a:r>
            <a:endParaRPr lang="tr-TR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3" name="Altbilgi Yer Tutucusu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>
                    <a:lumMod val="50000"/>
                  </a:schemeClr>
                </a:solidFill>
              </a:rPr>
              <a:t>signalsec.com &amp; mialkan.com</a:t>
            </a:r>
            <a:endParaRPr lang="tr-TR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3E27E7-3091-4BC8-81F3-CB1D2076CC3D}" type="slidenum">
              <a:rPr lang="tr-TR" b="1" smtClean="0">
                <a:solidFill>
                  <a:schemeClr val="bg1">
                    <a:lumMod val="50000"/>
                  </a:schemeClr>
                </a:solidFill>
              </a:rPr>
              <a:t>17</a:t>
            </a:fld>
            <a:endParaRPr lang="tr-TR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09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b="1" smtClean="0">
                <a:solidFill>
                  <a:schemeClr val="bg1">
                    <a:lumMod val="50000"/>
                  </a:schemeClr>
                </a:solidFill>
              </a:rPr>
              <a:t>06.09.2012</a:t>
            </a:r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b="1" smtClean="0">
                <a:solidFill>
                  <a:schemeClr val="bg1">
                    <a:lumMod val="50000"/>
                  </a:schemeClr>
                </a:solidFill>
              </a:rPr>
              <a:t>signalsec.com &amp; mialkan.com</a:t>
            </a:r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3E27E7-3091-4BC8-81F3-CB1D2076CC3D}" type="slidenum">
              <a:rPr lang="tr-TR" b="1" smtClean="0">
                <a:solidFill>
                  <a:schemeClr val="bg1">
                    <a:lumMod val="50000"/>
                  </a:schemeClr>
                </a:solidFill>
              </a:rPr>
              <a:t>2</a:t>
            </a:fld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611560" y="404664"/>
            <a:ext cx="799288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chemeClr val="bg1">
                    <a:lumMod val="50000"/>
                  </a:schemeClr>
                </a:solidFill>
              </a:rPr>
              <a:t>Java Nedir?</a:t>
            </a:r>
          </a:p>
          <a:p>
            <a:pPr marL="342900" indent="-342900">
              <a:buFont typeface="Wingdings"/>
              <a:buChar char="Ø"/>
            </a:pP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 Java genellikle internette, Java’yı spesifik programlara dönüştüren </a:t>
            </a:r>
          </a:p>
          <a:p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bir çok tarayıcı üzerinde yüklü olan </a:t>
            </a:r>
            <a:r>
              <a:rPr lang="tr-TR" sz="2000" b="1" dirty="0" err="1" smtClean="0">
                <a:solidFill>
                  <a:schemeClr val="bg1">
                    <a:lumMod val="50000"/>
                  </a:schemeClr>
                </a:solidFill>
              </a:rPr>
              <a:t>virtual</a:t>
            </a: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2000" b="1" dirty="0" err="1" smtClean="0">
                <a:solidFill>
                  <a:schemeClr val="bg1">
                    <a:lumMod val="50000"/>
                  </a:schemeClr>
                </a:solidFill>
              </a:rPr>
              <a:t>machine</a:t>
            </a: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 ‘</a:t>
            </a:r>
            <a:r>
              <a:rPr lang="tr-TR" sz="2000" b="1" dirty="0" err="1" smtClean="0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  (sanal  makine) kullanan bir programla dilidir.</a:t>
            </a:r>
          </a:p>
          <a:p>
            <a:endParaRPr lang="tr-TR" sz="20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457200" indent="-457200">
              <a:buFont typeface="Wingdings"/>
              <a:buChar char="Ø"/>
            </a:pP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Java sayesinde online oyunlar oynayabilir, internete fotoğraf</a:t>
            </a:r>
          </a:p>
          <a:p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yükleyebilir, </a:t>
            </a:r>
            <a:r>
              <a:rPr lang="tr-TR" sz="2000" b="1" dirty="0" err="1" smtClean="0">
                <a:solidFill>
                  <a:schemeClr val="bg1">
                    <a:lumMod val="50000"/>
                  </a:schemeClr>
                </a:solidFill>
              </a:rPr>
              <a:t>chat</a:t>
            </a: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2000" b="1" dirty="0" err="1" smtClean="0">
                <a:solidFill>
                  <a:schemeClr val="bg1">
                    <a:lumMod val="50000"/>
                  </a:schemeClr>
                </a:solidFill>
              </a:rPr>
              <a:t>vs</a:t>
            </a: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… yapabilirsiniz. </a:t>
            </a:r>
          </a:p>
          <a:p>
            <a:endParaRPr lang="tr-TR" sz="20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457200" indent="-457200">
              <a:buFont typeface="Wingdings"/>
              <a:buChar char="Ø"/>
            </a:pP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Ama Java ile </a:t>
            </a:r>
            <a:r>
              <a:rPr lang="tr-TR" sz="2000" b="1" dirty="0" err="1" smtClean="0">
                <a:solidFill>
                  <a:schemeClr val="bg1">
                    <a:lumMod val="50000"/>
                  </a:schemeClr>
                </a:solidFill>
              </a:rPr>
              <a:t>JavaScript’i</a:t>
            </a: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 karıştırmayınız.</a:t>
            </a:r>
          </a:p>
        </p:txBody>
      </p:sp>
      <p:sp>
        <p:nvSpPr>
          <p:cNvPr id="12" name="Metin kutusu 11"/>
          <p:cNvSpPr txBox="1"/>
          <p:nvPr/>
        </p:nvSpPr>
        <p:spPr>
          <a:xfrm>
            <a:off x="622648" y="4005064"/>
            <a:ext cx="79928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chemeClr val="bg1">
                    <a:lumMod val="50000"/>
                  </a:schemeClr>
                </a:solidFill>
              </a:rPr>
              <a:t>Java’nın tarihi?</a:t>
            </a:r>
          </a:p>
          <a:p>
            <a:pPr marL="342900" indent="-342900">
              <a:buFont typeface="Wingdings"/>
              <a:buChar char="Ø"/>
            </a:pP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 1991 yılında Sun mühendislerinden «</a:t>
            </a:r>
            <a:r>
              <a:rPr lang="tr-TR" sz="2000" b="1" dirty="0" err="1" smtClean="0">
                <a:solidFill>
                  <a:schemeClr val="bg1">
                    <a:lumMod val="50000"/>
                  </a:schemeClr>
                </a:solidFill>
              </a:rPr>
              <a:t>Green</a:t>
            </a: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 Team» diye adlandırılan </a:t>
            </a:r>
          </a:p>
          <a:p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küçük bir grup  bilgisayarda ki yeni gelişmelerin kullanıcı cihazlarının ve bilgisayarlarının birleşimi konusunda olacağına inanıyorlardı.</a:t>
            </a:r>
          </a:p>
        </p:txBody>
      </p:sp>
    </p:spTree>
    <p:extLst>
      <p:ext uri="{BB962C8B-B14F-4D97-AF65-F5344CB8AC3E}">
        <p14:creationId xmlns:p14="http://schemas.microsoft.com/office/powerpoint/2010/main" val="333732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b="1" smtClean="0">
                <a:solidFill>
                  <a:schemeClr val="bg1">
                    <a:lumMod val="50000"/>
                  </a:schemeClr>
                </a:solidFill>
              </a:rPr>
              <a:t>06.09.2012</a:t>
            </a:r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>
                    <a:lumMod val="50000"/>
                  </a:schemeClr>
                </a:solidFill>
              </a:rPr>
              <a:t>signalsec.com &amp; mialkan.com</a:t>
            </a:r>
            <a:endParaRPr lang="tr-TR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3E27E7-3091-4BC8-81F3-CB1D2076CC3D}" type="slidenum">
              <a:rPr lang="tr-TR" b="1" smtClean="0">
                <a:solidFill>
                  <a:schemeClr val="bg1">
                    <a:lumMod val="50000"/>
                  </a:schemeClr>
                </a:solidFill>
              </a:rPr>
              <a:t>3</a:t>
            </a:fld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607638" y="1052736"/>
            <a:ext cx="799288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chemeClr val="bg1">
                    <a:lumMod val="50000"/>
                  </a:schemeClr>
                </a:solidFill>
              </a:rPr>
              <a:t>Peki Neden Java?</a:t>
            </a:r>
          </a:p>
          <a:p>
            <a:endParaRPr lang="tr-TR" sz="28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Java’nın bu kadar popüler olmasının en büyük sebebi platform </a:t>
            </a:r>
          </a:p>
          <a:p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bağımsızlığının olmasıdır. Java «Java Run Environment» JRE yüklü olan bütün </a:t>
            </a:r>
            <a:r>
              <a:rPr lang="tr-TR" sz="2000" b="1" dirty="0">
                <a:solidFill>
                  <a:schemeClr val="bg1">
                    <a:lumMod val="50000"/>
                  </a:schemeClr>
                </a:solidFill>
              </a:rPr>
              <a:t>c</a:t>
            </a: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ihazlar da çalışabilir. </a:t>
            </a:r>
          </a:p>
          <a:p>
            <a:endParaRPr lang="tr-TR" sz="20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Java Virtual Machine «JVM» Java uygulamalarının çalışmasını </a:t>
            </a:r>
          </a:p>
          <a:p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sağlayan ana bir eklentidir. JRE, </a:t>
            </a:r>
            <a:r>
              <a:rPr lang="tr-TR" sz="2000" b="1" dirty="0" err="1" smtClean="0">
                <a:solidFill>
                  <a:schemeClr val="bg1">
                    <a:lumMod val="50000"/>
                  </a:schemeClr>
                </a:solidFill>
              </a:rPr>
              <a:t>JVM’yi</a:t>
            </a: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 oluşturan bir </a:t>
            </a:r>
            <a:r>
              <a:rPr lang="tr-TR" sz="2000" b="1" dirty="0" err="1" smtClean="0">
                <a:solidFill>
                  <a:schemeClr val="bg1">
                    <a:lumMod val="50000"/>
                  </a:schemeClr>
                </a:solidFill>
              </a:rPr>
              <a:t>emulatördür</a:t>
            </a: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.  </a:t>
            </a:r>
          </a:p>
          <a:p>
            <a:endParaRPr lang="tr-TR" sz="2800" b="1" dirty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Object </a:t>
            </a:r>
            <a:r>
              <a:rPr lang="tr-TR" sz="2000" b="1" dirty="0" err="1" smtClean="0">
                <a:solidFill>
                  <a:schemeClr val="bg1">
                    <a:lumMod val="50000"/>
                  </a:schemeClr>
                </a:solidFill>
              </a:rPr>
              <a:t>Oriented</a:t>
            </a: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2000" b="1" dirty="0" err="1" smtClean="0">
                <a:solidFill>
                  <a:schemeClr val="bg1">
                    <a:lumMod val="50000"/>
                  </a:schemeClr>
                </a:solidFill>
              </a:rPr>
              <a:t>Programing</a:t>
            </a: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 «OOP» nesne yönelimli programla </a:t>
            </a:r>
          </a:p>
          <a:p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sayesinde tek soyut konulara değil somut olarak konuları değerlendirmesi. Bir evi, bir arabayı da programlaya dahil etmesi. </a:t>
            </a:r>
            <a:endParaRPr lang="tr-TR" b="1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32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b="1" smtClean="0">
                <a:solidFill>
                  <a:schemeClr val="bg1">
                    <a:lumMod val="50000"/>
                  </a:schemeClr>
                </a:solidFill>
              </a:rPr>
              <a:t>06.09.2012</a:t>
            </a:r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b="1" smtClean="0">
                <a:solidFill>
                  <a:schemeClr val="bg1">
                    <a:lumMod val="50000"/>
                  </a:schemeClr>
                </a:solidFill>
              </a:rPr>
              <a:t>signalsec.com &amp; mialkan.com</a:t>
            </a:r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3E27E7-3091-4BC8-81F3-CB1D2076CC3D}" type="slidenum">
              <a:rPr lang="tr-TR" b="1" smtClean="0">
                <a:solidFill>
                  <a:schemeClr val="bg1">
                    <a:lumMod val="50000"/>
                  </a:schemeClr>
                </a:solidFill>
              </a:rPr>
              <a:t>4</a:t>
            </a:fld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636305" y="620688"/>
            <a:ext cx="7992888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chemeClr val="bg1">
                    <a:lumMod val="50000"/>
                  </a:schemeClr>
                </a:solidFill>
              </a:rPr>
              <a:t>Terminoloji…</a:t>
            </a:r>
          </a:p>
          <a:p>
            <a:endParaRPr lang="tr-TR" sz="28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2000" b="1" i="1" u="sng" dirty="0" err="1" smtClean="0">
                <a:solidFill>
                  <a:schemeClr val="bg1">
                    <a:lumMod val="50000"/>
                  </a:schemeClr>
                </a:solidFill>
              </a:rPr>
              <a:t>bug</a:t>
            </a: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 «hata» : Programın düzgün çalışmasını engelleyen hatadır.</a:t>
            </a:r>
          </a:p>
          <a:p>
            <a:endParaRPr lang="tr-TR" sz="20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2000" b="1" i="1" u="sng" dirty="0" err="1">
                <a:solidFill>
                  <a:schemeClr val="bg1">
                    <a:lumMod val="50000"/>
                  </a:schemeClr>
                </a:solidFill>
              </a:rPr>
              <a:t>c</a:t>
            </a:r>
            <a:r>
              <a:rPr lang="tr-TR" sz="2000" b="1" i="1" u="sng" dirty="0" err="1" smtClean="0">
                <a:solidFill>
                  <a:schemeClr val="bg1">
                    <a:lumMod val="50000"/>
                  </a:schemeClr>
                </a:solidFill>
              </a:rPr>
              <a:t>lass</a:t>
            </a: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 «sınıf» : Program parçası için iş tanımıdır. Bu iş tanımı yapılacakları kapsamaktadır.</a:t>
            </a:r>
          </a:p>
          <a:p>
            <a:endParaRPr lang="tr-TR" sz="20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2000" b="1" i="1" u="sng" dirty="0" err="1">
                <a:solidFill>
                  <a:schemeClr val="bg1">
                    <a:lumMod val="50000"/>
                  </a:schemeClr>
                </a:solidFill>
              </a:rPr>
              <a:t>c</a:t>
            </a:r>
            <a:r>
              <a:rPr lang="tr-TR" sz="2000" b="1" i="1" u="sng" dirty="0" err="1" smtClean="0">
                <a:solidFill>
                  <a:schemeClr val="bg1">
                    <a:lumMod val="50000"/>
                  </a:schemeClr>
                </a:solidFill>
              </a:rPr>
              <a:t>ode</a:t>
            </a: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 «kod»  :  Programda istenilen şeyleri yapılması için yazılan </a:t>
            </a:r>
            <a:r>
              <a:rPr lang="tr-TR" sz="2000" b="1" dirty="0" err="1" smtClean="0">
                <a:solidFill>
                  <a:schemeClr val="bg1">
                    <a:lumMod val="50000"/>
                  </a:schemeClr>
                </a:solidFill>
              </a:rPr>
              <a:t>metinsel</a:t>
            </a: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 bütünlerdir. </a:t>
            </a:r>
          </a:p>
          <a:p>
            <a:endParaRPr lang="tr-TR" sz="20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2000" b="1" i="1" u="sng" dirty="0" err="1">
                <a:solidFill>
                  <a:schemeClr val="bg1">
                    <a:lumMod val="50000"/>
                  </a:schemeClr>
                </a:solidFill>
              </a:rPr>
              <a:t>c</a:t>
            </a:r>
            <a:r>
              <a:rPr lang="tr-TR" sz="2000" b="1" i="1" u="sng" dirty="0" err="1" smtClean="0">
                <a:solidFill>
                  <a:schemeClr val="bg1">
                    <a:lumMod val="50000"/>
                  </a:schemeClr>
                </a:solidFill>
              </a:rPr>
              <a:t>ompiler</a:t>
            </a: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 «derleyici» : Yazılan kodların doğru bir şekilde yazılıp yazılmadığını kontrol eden ve bunu ilgili makine diline çeviren programdır.</a:t>
            </a:r>
          </a:p>
          <a:p>
            <a:endParaRPr lang="tr-TR" sz="20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2000" b="1" i="1" u="sng" dirty="0" err="1">
                <a:solidFill>
                  <a:schemeClr val="bg1">
                    <a:lumMod val="50000"/>
                  </a:schemeClr>
                </a:solidFill>
              </a:rPr>
              <a:t>d</a:t>
            </a:r>
            <a:r>
              <a:rPr lang="tr-TR" sz="2000" b="1" i="1" u="sng" dirty="0" err="1" smtClean="0">
                <a:solidFill>
                  <a:schemeClr val="bg1">
                    <a:lumMod val="50000"/>
                  </a:schemeClr>
                </a:solidFill>
              </a:rPr>
              <a:t>ebugger</a:t>
            </a: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 «hata ayıklayıcı» : Yazmış olduğunuz programda ki hataları bulmak için kullanabileceğiniz. Adım adım kodları işleyen bir araçtır. </a:t>
            </a:r>
          </a:p>
          <a:p>
            <a:endParaRPr lang="tr-TR" sz="2000" b="1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32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b="1" smtClean="0">
                <a:solidFill>
                  <a:schemeClr val="bg1">
                    <a:lumMod val="50000"/>
                  </a:schemeClr>
                </a:solidFill>
              </a:rPr>
              <a:t>06.09.2012</a:t>
            </a:r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b="1" smtClean="0">
                <a:solidFill>
                  <a:schemeClr val="bg1">
                    <a:lumMod val="50000"/>
                  </a:schemeClr>
                </a:solidFill>
              </a:rPr>
              <a:t>signalsec.com &amp; mialkan.com</a:t>
            </a:r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3E27E7-3091-4BC8-81F3-CB1D2076CC3D}" type="slidenum">
              <a:rPr lang="tr-TR" b="1" smtClean="0">
                <a:solidFill>
                  <a:schemeClr val="bg1">
                    <a:lumMod val="50000"/>
                  </a:schemeClr>
                </a:solidFill>
              </a:rPr>
              <a:t>5</a:t>
            </a:fld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636305" y="620688"/>
            <a:ext cx="7992888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chemeClr val="bg1">
                    <a:lumMod val="50000"/>
                  </a:schemeClr>
                </a:solidFill>
              </a:rPr>
              <a:t>Terminoloji…</a:t>
            </a:r>
          </a:p>
          <a:p>
            <a:endParaRPr lang="tr-TR" sz="20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2000" b="1" i="1" u="sng" dirty="0" err="1">
                <a:solidFill>
                  <a:schemeClr val="bg1">
                    <a:lumMod val="50000"/>
                  </a:schemeClr>
                </a:solidFill>
              </a:rPr>
              <a:t>e</a:t>
            </a:r>
            <a:r>
              <a:rPr lang="tr-TR" sz="2000" b="1" i="1" u="sng" dirty="0" err="1" smtClean="0">
                <a:solidFill>
                  <a:schemeClr val="bg1">
                    <a:lumMod val="50000"/>
                  </a:schemeClr>
                </a:solidFill>
              </a:rPr>
              <a:t>xecutable</a:t>
            </a: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 «çalıştırılabilir» : İşletim sistemi makine dilinde kod bulunduran dosyayı, bu kodlara göre işler.  Çalıştırılabilir dosya programı teşkil eder. </a:t>
            </a:r>
          </a:p>
          <a:p>
            <a:endParaRPr lang="tr-TR" sz="20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2000" b="1" i="1" u="sng" dirty="0" err="1">
                <a:solidFill>
                  <a:schemeClr val="bg1">
                    <a:lumMod val="50000"/>
                  </a:schemeClr>
                </a:solidFill>
              </a:rPr>
              <a:t>f</a:t>
            </a:r>
            <a:r>
              <a:rPr lang="tr-TR" sz="2000" b="1" i="1" u="sng" dirty="0" err="1" smtClean="0">
                <a:solidFill>
                  <a:schemeClr val="bg1">
                    <a:lumMod val="50000"/>
                  </a:schemeClr>
                </a:solidFill>
              </a:rPr>
              <a:t>unction</a:t>
            </a: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 «fonksiyon» : Kodlardan oluşmuş belli başlı işler için kullanılan kod grubu.</a:t>
            </a:r>
          </a:p>
          <a:p>
            <a:endParaRPr lang="tr-TR" sz="20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IDE «TGO» : </a:t>
            </a:r>
            <a:r>
              <a:rPr lang="tr-TR" sz="2000" b="1" dirty="0" err="1" smtClean="0">
                <a:solidFill>
                  <a:schemeClr val="bg1">
                    <a:lumMod val="50000"/>
                  </a:schemeClr>
                </a:solidFill>
              </a:rPr>
              <a:t>Integrated</a:t>
            </a: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 Development Environment «Tümleşik Geliştirme Ortamı» programcıya geliştirmek istediği program için gerekli olan ihtiyaçları karşılayan programdır. </a:t>
            </a:r>
            <a:endParaRPr lang="tr-TR" sz="2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20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2000" b="1" dirty="0" err="1">
                <a:solidFill>
                  <a:schemeClr val="bg1">
                    <a:lumMod val="50000"/>
                  </a:schemeClr>
                </a:solidFill>
              </a:rPr>
              <a:t>o</a:t>
            </a:r>
            <a:r>
              <a:rPr lang="tr-TR" sz="2000" b="1" dirty="0" err="1" smtClean="0">
                <a:solidFill>
                  <a:schemeClr val="bg1">
                    <a:lumMod val="50000"/>
                  </a:schemeClr>
                </a:solidFill>
              </a:rPr>
              <a:t>bject</a:t>
            </a: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 «nesne» :  OOP de sınıfın bir örneğidir. </a:t>
            </a:r>
          </a:p>
          <a:p>
            <a:endParaRPr lang="tr-TR" sz="20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2000" b="1" dirty="0" err="1" smtClean="0">
                <a:solidFill>
                  <a:schemeClr val="bg1">
                    <a:lumMod val="50000"/>
                  </a:schemeClr>
                </a:solidFill>
              </a:rPr>
              <a:t>syntax</a:t>
            </a: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 «kod imlası» : Program yaparken kodların belirli kurala göre yazılmaktadır. Bu kuralların bütününe kod imlası denir.</a:t>
            </a:r>
            <a:endParaRPr lang="tr-TR" sz="20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31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b="1" smtClean="0">
                <a:solidFill>
                  <a:schemeClr val="bg1">
                    <a:lumMod val="50000"/>
                  </a:schemeClr>
                </a:solidFill>
              </a:rPr>
              <a:t>06.09.2012</a:t>
            </a:r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b="1" smtClean="0">
                <a:solidFill>
                  <a:schemeClr val="bg1">
                    <a:lumMod val="50000"/>
                  </a:schemeClr>
                </a:solidFill>
              </a:rPr>
              <a:t>signalsec.com &amp; mialkan.com</a:t>
            </a:r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3E27E7-3091-4BC8-81F3-CB1D2076CC3D}" type="slidenum">
              <a:rPr lang="tr-TR" b="1" smtClean="0">
                <a:solidFill>
                  <a:schemeClr val="bg1">
                    <a:lumMod val="50000"/>
                  </a:schemeClr>
                </a:solidFill>
              </a:rPr>
              <a:t>6</a:t>
            </a:fld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621105" y="1268760"/>
            <a:ext cx="7992888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chemeClr val="bg1">
                    <a:lumMod val="50000"/>
                  </a:schemeClr>
                </a:solidFill>
              </a:rPr>
              <a:t>Programlamaya Başlamadan…</a:t>
            </a:r>
          </a:p>
          <a:p>
            <a:pPr marL="457200" indent="-457200">
              <a:buFont typeface="Wingdings"/>
              <a:buChar char="Ø"/>
            </a:pPr>
            <a:endParaRPr lang="tr-TR" sz="2800" b="1" dirty="0">
              <a:solidFill>
                <a:schemeClr val="bg1">
                  <a:lumMod val="50000"/>
                </a:schemeClr>
              </a:solidFill>
            </a:endParaRPr>
          </a:p>
          <a:p>
            <a:pPr marL="457200" indent="-457200">
              <a:buFont typeface="Wingdings"/>
              <a:buChar char="Ø"/>
            </a:pP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Java Programlama dili büyük küçük harfe karşı duyarlıdır «</a:t>
            </a:r>
            <a:r>
              <a:rPr lang="tr-TR" sz="2000" b="1" dirty="0" err="1" smtClean="0">
                <a:solidFill>
                  <a:schemeClr val="bg1">
                    <a:lumMod val="50000"/>
                  </a:schemeClr>
                </a:solidFill>
              </a:rPr>
              <a:t>case</a:t>
            </a: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2000" b="1" dirty="0" err="1" smtClean="0">
                <a:solidFill>
                  <a:schemeClr val="bg1">
                    <a:lumMod val="50000"/>
                  </a:schemeClr>
                </a:solidFill>
              </a:rPr>
              <a:t>sensitive</a:t>
            </a: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». Yani «</a:t>
            </a:r>
            <a:r>
              <a:rPr lang="tr-TR" sz="2000" b="1" dirty="0" err="1" smtClean="0">
                <a:solidFill>
                  <a:schemeClr val="bg1">
                    <a:lumMod val="50000"/>
                  </a:schemeClr>
                </a:solidFill>
              </a:rPr>
              <a:t>java</a:t>
            </a: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» «Java» «JAVA» birbirinden farklıdır.  </a:t>
            </a:r>
          </a:p>
          <a:p>
            <a:pPr marL="457200" indent="-457200">
              <a:buFont typeface="Wingdings"/>
              <a:buChar char="Ø"/>
            </a:pPr>
            <a:endParaRPr lang="tr-TR" sz="2000" b="1" dirty="0">
              <a:solidFill>
                <a:schemeClr val="bg1">
                  <a:lumMod val="50000"/>
                </a:schemeClr>
              </a:solidFill>
            </a:endParaRPr>
          </a:p>
          <a:p>
            <a:pPr marL="457200" indent="-457200">
              <a:buFont typeface="Wingdings"/>
              <a:buChar char="Ø"/>
            </a:pP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Programdaki az sayıdaki hata çok sayıda hata üretebilir.</a:t>
            </a:r>
          </a:p>
          <a:p>
            <a:pPr marL="457200" indent="-457200">
              <a:buFont typeface="Wingdings"/>
              <a:buChar char="Ø"/>
            </a:pPr>
            <a:endParaRPr lang="tr-TR" sz="2000" b="1" dirty="0">
              <a:solidFill>
                <a:schemeClr val="bg1">
                  <a:lumMod val="50000"/>
                </a:schemeClr>
              </a:solidFill>
            </a:endParaRPr>
          </a:p>
          <a:p>
            <a:pPr marL="457200" indent="-457200">
              <a:buFont typeface="Wingdings"/>
              <a:buChar char="Ø"/>
            </a:pP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Yazılan kodların kolayca okunmalıdır. </a:t>
            </a:r>
          </a:p>
          <a:p>
            <a:pPr marL="457200" indent="-457200">
              <a:buFont typeface="Wingdings"/>
              <a:buChar char="Ø"/>
            </a:pPr>
            <a:endParaRPr lang="tr-TR" sz="2000" b="1" dirty="0">
              <a:solidFill>
                <a:schemeClr val="bg1">
                  <a:lumMod val="50000"/>
                </a:schemeClr>
              </a:solidFill>
            </a:endParaRPr>
          </a:p>
          <a:p>
            <a:pPr marL="457200" indent="-457200">
              <a:buFont typeface="Wingdings"/>
              <a:buChar char="Ø"/>
            </a:pP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Okunması kolay olan kodlar da hataların düzeltilmesi de kolay olur.   </a:t>
            </a:r>
            <a:endParaRPr lang="tr-TR" sz="28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2000" b="1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31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b="1" smtClean="0">
                <a:solidFill>
                  <a:schemeClr val="bg1">
                    <a:lumMod val="50000"/>
                  </a:schemeClr>
                </a:solidFill>
              </a:rPr>
              <a:t>06.09.2012</a:t>
            </a:r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b="1" smtClean="0">
                <a:solidFill>
                  <a:schemeClr val="bg1">
                    <a:lumMod val="50000"/>
                  </a:schemeClr>
                </a:solidFill>
              </a:rPr>
              <a:t>signalsec.com &amp; mialkan.com</a:t>
            </a:r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3E27E7-3091-4BC8-81F3-CB1D2076CC3D}" type="slidenum">
              <a:rPr lang="tr-TR" b="1" smtClean="0">
                <a:solidFill>
                  <a:schemeClr val="bg1">
                    <a:lumMod val="50000"/>
                  </a:schemeClr>
                </a:solidFill>
              </a:rPr>
              <a:t>7</a:t>
            </a:fld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636305" y="620688"/>
            <a:ext cx="799288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chemeClr val="bg1">
                    <a:lumMod val="50000"/>
                  </a:schemeClr>
                </a:solidFill>
              </a:rPr>
              <a:t>/*Merhaba Java!*/</a:t>
            </a:r>
          </a:p>
          <a:p>
            <a:endParaRPr lang="tr-TR" sz="32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2000" b="1" dirty="0" err="1">
                <a:solidFill>
                  <a:schemeClr val="bg1">
                    <a:lumMod val="50000"/>
                  </a:schemeClr>
                </a:solidFill>
              </a:rPr>
              <a:t>public</a:t>
            </a:r>
            <a:r>
              <a:rPr lang="tr-TR" sz="20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2000" b="1" dirty="0" err="1">
                <a:solidFill>
                  <a:schemeClr val="bg1">
                    <a:lumMod val="50000"/>
                  </a:schemeClr>
                </a:solidFill>
              </a:rPr>
              <a:t>class</a:t>
            </a:r>
            <a:r>
              <a:rPr lang="tr-TR" sz="20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2000" b="1" dirty="0" err="1" smtClean="0">
                <a:solidFill>
                  <a:schemeClr val="bg1">
                    <a:lumMod val="50000"/>
                  </a:schemeClr>
                </a:solidFill>
              </a:rPr>
              <a:t>MerhabaJava</a:t>
            </a:r>
            <a:endParaRPr lang="tr-TR" sz="20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{</a:t>
            </a:r>
          </a:p>
          <a:p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	</a:t>
            </a:r>
          </a:p>
          <a:p>
            <a:r>
              <a:rPr lang="tr-TR" sz="2000" b="1" dirty="0">
                <a:solidFill>
                  <a:schemeClr val="bg1">
                    <a:lumMod val="50000"/>
                  </a:schemeClr>
                </a:solidFill>
              </a:rPr>
              <a:t>	</a:t>
            </a: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public 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static void main (String [] </a:t>
            </a:r>
            <a:r>
              <a:rPr lang="en-US" sz="2000" b="1" dirty="0" err="1">
                <a:solidFill>
                  <a:schemeClr val="bg1">
                    <a:lumMod val="50000"/>
                  </a:schemeClr>
                </a:solidFill>
              </a:rPr>
              <a:t>args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	{	</a:t>
            </a:r>
            <a:endParaRPr lang="tr-TR" sz="20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		</a:t>
            </a:r>
            <a:r>
              <a:rPr lang="tr-TR" sz="2000" b="1" dirty="0" err="1" smtClean="0">
                <a:solidFill>
                  <a:schemeClr val="bg1">
                    <a:lumMod val="50000"/>
                  </a:schemeClr>
                </a:solidFill>
              </a:rPr>
              <a:t>System.out.println</a:t>
            </a:r>
            <a:r>
              <a:rPr lang="tr-TR" sz="2000" b="1" dirty="0">
                <a:solidFill>
                  <a:schemeClr val="bg1">
                    <a:lumMod val="50000"/>
                  </a:schemeClr>
                </a:solidFill>
              </a:rPr>
              <a:t>(“Merhaba </a:t>
            </a: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Java!”);</a:t>
            </a:r>
            <a:endParaRPr lang="tr-TR" sz="20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	}</a:t>
            </a:r>
            <a:endParaRPr lang="tr-TR" sz="20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2000" b="1" dirty="0">
                <a:solidFill>
                  <a:schemeClr val="bg1">
                    <a:lumMod val="50000"/>
                  </a:schemeClr>
                </a:solidFill>
              </a:rPr>
              <a:t>}</a:t>
            </a:r>
            <a:endParaRPr lang="tr-TR" sz="2000" b="1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395536" y="4695527"/>
            <a:ext cx="7992888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2400" b="1" dirty="0" smtClean="0"/>
              <a:t>Merhaba Java!</a:t>
            </a:r>
            <a:endParaRPr lang="tr-TR" sz="2400" b="1" dirty="0"/>
          </a:p>
        </p:txBody>
      </p:sp>
      <p:sp>
        <p:nvSpPr>
          <p:cNvPr id="3" name="Metin kutusu 2"/>
          <p:cNvSpPr txBox="1"/>
          <p:nvPr/>
        </p:nvSpPr>
        <p:spPr>
          <a:xfrm>
            <a:off x="395536" y="4077072"/>
            <a:ext cx="7992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chemeClr val="bg1">
                    <a:lumMod val="50000"/>
                  </a:schemeClr>
                </a:solidFill>
              </a:rPr>
              <a:t>Çıktı :</a:t>
            </a:r>
            <a:endParaRPr lang="tr-TR" sz="2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619672" y="2132856"/>
            <a:ext cx="3849131" cy="40011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tr-TR" sz="2000" b="1" dirty="0">
                <a:solidFill>
                  <a:srgbClr val="00B050"/>
                </a:solidFill>
              </a:rPr>
              <a:t>//Programın </a:t>
            </a:r>
            <a:r>
              <a:rPr lang="tr-TR" sz="2000" b="1" dirty="0" err="1">
                <a:solidFill>
                  <a:srgbClr val="00B050"/>
                </a:solidFill>
              </a:rPr>
              <a:t>Başlangıçı</a:t>
            </a:r>
            <a:r>
              <a:rPr lang="tr-TR" sz="2000" b="1" dirty="0">
                <a:solidFill>
                  <a:srgbClr val="00B050"/>
                </a:solidFill>
              </a:rPr>
              <a:t> «main» </a:t>
            </a:r>
            <a:r>
              <a:rPr lang="tr-TR" sz="2000" b="1" dirty="0" err="1">
                <a:solidFill>
                  <a:srgbClr val="00B050"/>
                </a:solidFill>
              </a:rPr>
              <a:t>dir</a:t>
            </a:r>
            <a:endParaRPr lang="tr-TR" sz="2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49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b="1" smtClean="0">
                <a:solidFill>
                  <a:schemeClr val="bg1">
                    <a:lumMod val="50000"/>
                  </a:schemeClr>
                </a:solidFill>
              </a:rPr>
              <a:t>06.09.2012</a:t>
            </a:r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b="1" smtClean="0">
                <a:solidFill>
                  <a:schemeClr val="bg1">
                    <a:lumMod val="50000"/>
                  </a:schemeClr>
                </a:solidFill>
              </a:rPr>
              <a:t>signalsec.com &amp; mialkan.com</a:t>
            </a:r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3E27E7-3091-4BC8-81F3-CB1D2076CC3D}" type="slidenum">
              <a:rPr lang="tr-TR" b="1" smtClean="0">
                <a:solidFill>
                  <a:schemeClr val="bg1">
                    <a:lumMod val="50000"/>
                  </a:schemeClr>
                </a:solidFill>
              </a:rPr>
              <a:t>8</a:t>
            </a:fld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555933" y="880259"/>
            <a:ext cx="799288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500" b="1" dirty="0" smtClean="0">
                <a:solidFill>
                  <a:schemeClr val="bg1">
                    <a:lumMod val="50000"/>
                  </a:schemeClr>
                </a:solidFill>
              </a:rPr>
              <a:t>Java programlarında  bir main() fonksiyonu bulunmaktadır.</a:t>
            </a:r>
          </a:p>
          <a:p>
            <a:endParaRPr lang="tr-TR" sz="25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2500" b="1" dirty="0" smtClean="0">
                <a:solidFill>
                  <a:schemeClr val="bg1">
                    <a:lumMod val="50000"/>
                  </a:schemeClr>
                </a:solidFill>
              </a:rPr>
              <a:t>Koda yazılacak yorumlar kodun anlaşılması için önemlidir. </a:t>
            </a:r>
          </a:p>
          <a:p>
            <a:endParaRPr lang="tr-TR" sz="25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2500" b="1" dirty="0" smtClean="0">
                <a:solidFill>
                  <a:schemeClr val="bg1">
                    <a:lumMod val="50000"/>
                  </a:schemeClr>
                </a:solidFill>
              </a:rPr>
              <a:t>//yorum veya /*yorum*/ şeklinde yorumlar yazılır.</a:t>
            </a:r>
          </a:p>
          <a:p>
            <a:endParaRPr lang="tr-TR" sz="25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2500" b="1" dirty="0" smtClean="0">
                <a:solidFill>
                  <a:schemeClr val="bg1">
                    <a:lumMod val="50000"/>
                  </a:schemeClr>
                </a:solidFill>
              </a:rPr>
              <a:t>Kodlar arasında bulunan boşluklar ve yorumlar </a:t>
            </a:r>
            <a:r>
              <a:rPr lang="tr-TR" sz="2500" b="1" dirty="0" err="1" smtClean="0">
                <a:solidFill>
                  <a:schemeClr val="bg1">
                    <a:lumMod val="50000"/>
                  </a:schemeClr>
                </a:solidFill>
              </a:rPr>
              <a:t>compiler</a:t>
            </a:r>
            <a:r>
              <a:rPr lang="tr-TR" sz="2500" b="1" dirty="0" smtClean="0">
                <a:solidFill>
                  <a:schemeClr val="bg1">
                    <a:lumMod val="50000"/>
                  </a:schemeClr>
                </a:solidFill>
              </a:rPr>
              <a:t> tarafından yok sayılır dikkate alınmaz. </a:t>
            </a:r>
          </a:p>
          <a:p>
            <a:endParaRPr lang="tr-TR" sz="25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2500" b="1" dirty="0" err="1">
                <a:solidFill>
                  <a:schemeClr val="bg1">
                    <a:lumMod val="50000"/>
                  </a:schemeClr>
                </a:solidFill>
              </a:rPr>
              <a:t>System.out.println</a:t>
            </a:r>
            <a:r>
              <a:rPr lang="tr-TR" sz="2500" b="1" dirty="0">
                <a:solidFill>
                  <a:schemeClr val="bg1">
                    <a:lumMod val="50000"/>
                  </a:schemeClr>
                </a:solidFill>
              </a:rPr>
              <a:t>(“Merhaba Java</a:t>
            </a:r>
            <a:r>
              <a:rPr lang="tr-TR" sz="2500" b="1" dirty="0" smtClean="0">
                <a:solidFill>
                  <a:schemeClr val="bg1">
                    <a:lumMod val="50000"/>
                  </a:schemeClr>
                </a:solidFill>
              </a:rPr>
              <a:t>!”); kodundaki </a:t>
            </a:r>
            <a:r>
              <a:rPr lang="tr-TR" sz="2500" b="1" dirty="0" err="1" smtClean="0">
                <a:solidFill>
                  <a:schemeClr val="bg1">
                    <a:lumMod val="50000"/>
                  </a:schemeClr>
                </a:solidFill>
              </a:rPr>
              <a:t>out</a:t>
            </a:r>
            <a:r>
              <a:rPr lang="tr-TR" sz="2500" b="1" dirty="0" smtClean="0">
                <a:solidFill>
                  <a:schemeClr val="bg1">
                    <a:lumMod val="50000"/>
                  </a:schemeClr>
                </a:solidFill>
              </a:rPr>
              <a:t> çıkışa yönlendirir ve </a:t>
            </a:r>
            <a:r>
              <a:rPr lang="tr-TR" sz="2500" b="1" dirty="0" err="1" smtClean="0">
                <a:solidFill>
                  <a:schemeClr val="bg1">
                    <a:lumMod val="50000"/>
                  </a:schemeClr>
                </a:solidFill>
              </a:rPr>
              <a:t>println</a:t>
            </a:r>
            <a:r>
              <a:rPr lang="tr-TR" sz="2500" b="1" dirty="0" smtClean="0">
                <a:solidFill>
                  <a:schemeClr val="bg1">
                    <a:lumMod val="50000"/>
                  </a:schemeClr>
                </a:solidFill>
              </a:rPr>
              <a:t> ise istenileni ekrana yazdırır. </a:t>
            </a:r>
            <a:endParaRPr lang="tr-TR" sz="25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49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b="1" smtClean="0">
                <a:solidFill>
                  <a:schemeClr val="bg1">
                    <a:lumMod val="50000"/>
                  </a:schemeClr>
                </a:solidFill>
              </a:rPr>
              <a:t>06.09.2012</a:t>
            </a:r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b="1" smtClean="0">
                <a:solidFill>
                  <a:schemeClr val="bg1">
                    <a:lumMod val="50000"/>
                  </a:schemeClr>
                </a:solidFill>
              </a:rPr>
              <a:t>signalsec.com &amp; mialkan.com</a:t>
            </a:r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3E27E7-3091-4BC8-81F3-CB1D2076CC3D}" type="slidenum">
              <a:rPr lang="tr-TR" b="1" smtClean="0">
                <a:solidFill>
                  <a:schemeClr val="bg1">
                    <a:lumMod val="50000"/>
                  </a:schemeClr>
                </a:solidFill>
              </a:rPr>
              <a:t>9</a:t>
            </a:fld>
            <a:endParaRPr lang="tr-TR" b="1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636305" y="620688"/>
            <a:ext cx="7992888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chemeClr val="bg1">
                    <a:lumMod val="50000"/>
                  </a:schemeClr>
                </a:solidFill>
              </a:rPr>
              <a:t>/*Merhaba Java!*/</a:t>
            </a:r>
          </a:p>
          <a:p>
            <a:endParaRPr lang="tr-TR" sz="32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2000" b="1" dirty="0" err="1">
                <a:solidFill>
                  <a:schemeClr val="bg1">
                    <a:lumMod val="50000"/>
                  </a:schemeClr>
                </a:solidFill>
              </a:rPr>
              <a:t>public</a:t>
            </a:r>
            <a:r>
              <a:rPr lang="tr-TR" sz="20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2000" b="1" dirty="0" err="1">
                <a:solidFill>
                  <a:schemeClr val="bg1">
                    <a:lumMod val="50000"/>
                  </a:schemeClr>
                </a:solidFill>
              </a:rPr>
              <a:t>class</a:t>
            </a:r>
            <a:r>
              <a:rPr lang="tr-TR" sz="20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2000" b="1" dirty="0" err="1" smtClean="0">
                <a:solidFill>
                  <a:schemeClr val="bg1">
                    <a:lumMod val="50000"/>
                  </a:schemeClr>
                </a:solidFill>
              </a:rPr>
              <a:t>MerhabaJava</a:t>
            </a:r>
            <a:endParaRPr lang="tr-TR" sz="20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{</a:t>
            </a: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public 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static void main (String [] </a:t>
            </a:r>
            <a:r>
              <a:rPr lang="en-US" sz="2000" b="1" dirty="0" err="1">
                <a:solidFill>
                  <a:schemeClr val="bg1">
                    <a:lumMod val="50000"/>
                  </a:schemeClr>
                </a:solidFill>
              </a:rPr>
              <a:t>args</a:t>
            </a: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{</a:t>
            </a:r>
            <a:r>
              <a:rPr lang="tr-TR" sz="2000" b="1" dirty="0" err="1" smtClean="0">
                <a:solidFill>
                  <a:schemeClr val="bg1">
                    <a:lumMod val="50000"/>
                  </a:schemeClr>
                </a:solidFill>
              </a:rPr>
              <a:t>System.out.println</a:t>
            </a:r>
            <a:r>
              <a:rPr lang="tr-TR" sz="2000" b="1" dirty="0">
                <a:solidFill>
                  <a:schemeClr val="bg1">
                    <a:lumMod val="50000"/>
                  </a:schemeClr>
                </a:solidFill>
              </a:rPr>
              <a:t>(“Merhaba </a:t>
            </a:r>
            <a:r>
              <a:rPr lang="tr-TR" sz="2000" b="1" dirty="0" smtClean="0">
                <a:solidFill>
                  <a:schemeClr val="bg1">
                    <a:lumMod val="50000"/>
                  </a:schemeClr>
                </a:solidFill>
              </a:rPr>
              <a:t>Java!”);}}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636305" y="3399383"/>
            <a:ext cx="7992888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2400" b="1" dirty="0" smtClean="0"/>
              <a:t>Merhaba Java!</a:t>
            </a:r>
            <a:endParaRPr lang="tr-TR" sz="2400" b="1" dirty="0"/>
          </a:p>
        </p:txBody>
      </p:sp>
      <p:sp>
        <p:nvSpPr>
          <p:cNvPr id="11" name="Metin kutusu 10"/>
          <p:cNvSpPr txBox="1"/>
          <p:nvPr/>
        </p:nvSpPr>
        <p:spPr>
          <a:xfrm>
            <a:off x="636305" y="2780928"/>
            <a:ext cx="7992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chemeClr val="bg1">
                    <a:lumMod val="50000"/>
                  </a:schemeClr>
                </a:solidFill>
              </a:rPr>
              <a:t>Çıktı :</a:t>
            </a:r>
            <a:endParaRPr lang="tr-TR" sz="2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636305" y="4077072"/>
            <a:ext cx="79928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solidFill>
                  <a:schemeClr val="bg1">
                    <a:lumMod val="50000"/>
                  </a:schemeClr>
                </a:solidFill>
              </a:rPr>
              <a:t>Yukarıdaki örnekte olduğu gibi programımızın kodlarını bu şekilde yazabiliriz. Ama kodların karmaşık gözükmesine neden olmaktadır. İyi bir programcı kodlarını anlaşılır şekilde yazar.</a:t>
            </a:r>
            <a:endParaRPr lang="tr-TR" sz="24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49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deshow">
  <a:themeElements>
    <a:clrScheme name="Tradeshow">
      <a:dk1>
        <a:srgbClr val="3F3F3F"/>
      </a:dk1>
      <a:lt1>
        <a:srgbClr val="FFFFFF"/>
      </a:lt1>
      <a:dk2>
        <a:srgbClr val="7DAFC3"/>
      </a:dk2>
      <a:lt2>
        <a:srgbClr val="E5E4DF"/>
      </a:lt2>
      <a:accent1>
        <a:srgbClr val="7C959A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79A4"/>
      </a:hlink>
      <a:folHlink>
        <a:srgbClr val="595959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TC101859861[[fn=Fuar]]</Template>
  <TotalTime>290</TotalTime>
  <Words>843</Words>
  <Application>Microsoft Office PowerPoint</Application>
  <PresentationFormat>Ekran Gösterisi (4:3)</PresentationFormat>
  <Paragraphs>187</Paragraphs>
  <Slides>17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Tradeshow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CtrlSoft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MiA</dc:creator>
  <cp:lastModifiedBy>MiA</cp:lastModifiedBy>
  <cp:revision>22</cp:revision>
  <dcterms:created xsi:type="dcterms:W3CDTF">2012-09-03T19:19:06Z</dcterms:created>
  <dcterms:modified xsi:type="dcterms:W3CDTF">2012-09-06T16:15:26Z</dcterms:modified>
</cp:coreProperties>
</file>